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Merriweather Sans" panose="020B0604020202020204" charset="0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bin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 snapToGrid="0" showGuides="1">
      <p:cViewPr varScale="1">
        <p:scale>
          <a:sx n="91" d="100"/>
          <a:sy n="91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1227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48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between email and texting </a:t>
            </a: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995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98202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8490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change from English to Spanish, have the users click on settings and Gmail display language</a:t>
            </a: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455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in-box is the folder where all your mail arrives. Click on a message to open and read it.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sent mail show you which emails you’ve sent to other people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drafts saves copies of email that you have written but not sent to anyone yet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compose to write a new email.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83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Instructor - let students walk through the steps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86360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clicking the Compose button opens a new email</a:t>
            </a:r>
          </a:p>
        </p:txBody>
      </p:sp>
    </p:spTree>
    <p:extLst>
      <p:ext uri="{BB962C8B-B14F-4D97-AF65-F5344CB8AC3E}">
        <p14:creationId xmlns:p14="http://schemas.microsoft.com/office/powerpoint/2010/main" val="337847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93B3D7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5400000">
            <a:off x="7551738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8"/>
            <a:ext cx="23669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738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8"/>
            <a:ext cx="23669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oo.gl/U5hx6H" TargetMode="External"/><Relationship Id="rId4" Type="http://schemas.openxmlformats.org/officeDocument/2006/relationships/hyperlink" Target="https://accounts.google.com/sign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viewpure.com/tYVwECPKsSE?start=0&amp;en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oo.gl/2mRxuH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goo.gl/88Wt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600200" y="2130425"/>
            <a:ext cx="5791200" cy="1470000"/>
          </a:xfrm>
          <a:prstGeom prst="rect">
            <a:avLst/>
          </a:prstGeom>
          <a:solidFill>
            <a:srgbClr val="93B3D7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3600" b="1" i="0" u="none" strike="noStrike" cap="none" noProof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Email y </a:t>
            </a:r>
            <a:r>
              <a:rPr lang="es-ES" noProof="0" dirty="0" smtClean="0"/>
              <a:t>Google</a:t>
            </a:r>
            <a:r>
              <a:rPr lang="es-ES" sz="3600" b="1" i="0" u="none" strike="noStrike" cap="none" noProof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-ES" sz="3600" b="1" i="0" u="none" strike="noStrike" cap="none" noProof="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51550" y="243211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0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871537" y="733425"/>
            <a:ext cx="7358061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s-ES" sz="3600" b="1" i="0" u="none" strike="noStrike" cap="none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¿Qué es email y por qué usarlo?</a:t>
            </a:r>
            <a:endParaRPr lang="es-ES" sz="3600" b="1" i="0" u="none" strike="noStrike" cap="none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704850" y="1509712"/>
            <a:ext cx="6662738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lvl="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es una abreviación de </a:t>
            </a:r>
            <a:r>
              <a:rPr lang="es-ES" sz="22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</a:t>
            </a:r>
            <a:r>
              <a:rPr lang="es-ES" sz="2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mail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(correo electrónico), una manera fácil, rápida y económica para comunicarse con familiares, amigos y colegas.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</a:pPr>
            <a:endParaRPr lang="es-ES" sz="2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mensajes de Email se envían de una persona a otra por computadora o dispositivo móvil, como un teléfono.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</a:pPr>
            <a:endParaRPr lang="es-ES" sz="2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es más profesional que un texto; se usa en los negocios.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</a:pPr>
            <a:endParaRPr lang="es-ES" sz="2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email típicamente contiene texto, pero también puede contener archivos, imágenes o música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34883">
            <a:off x="6189602" y="4887205"/>
            <a:ext cx="2655887" cy="17764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496300" y="2127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57312" y="838200"/>
            <a:ext cx="712974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Consejos de seguridad con e</a:t>
            </a:r>
            <a:r>
              <a:rPr lang="es-ES" sz="3600" b="1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768288" y="1828800"/>
            <a:ext cx="7629988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lvl="0" indent="-228600">
              <a:lnSpc>
                <a:spcPct val="115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salga de su cuenta de correo electrónico y cierre completamente el buscador al usar una computadora pública.</a:t>
            </a:r>
          </a:p>
          <a:p>
            <a:pPr marL="342900" lvl="0" indent="-228600">
              <a:lnSpc>
                <a:spcPct val="115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 en enlaces en email a menos que esté absolutamente seguro del 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22860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 archivos con la extensión  .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.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zip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.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</a:t>
            </a:r>
            <a:endParaRPr lang="es-ES" sz="2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spcBef>
                <a:spcPts val="4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2200" dirty="0" smtClean="0">
                <a:latin typeface="Calibri"/>
                <a:ea typeface="Calibri"/>
                <a:cs typeface="Calibri"/>
                <a:sym typeface="Calibri"/>
              </a:rPr>
              <a:t> envíe por email a nadie sus datos de la cuenta de banco, seguro social o tarjeta de crédito</a:t>
            </a:r>
          </a:p>
          <a:p>
            <a:pPr marL="342900" lvl="0" indent="-22860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todo es verdadero – es muy común que circulen engaños y farsas por email.</a:t>
            </a:r>
          </a:p>
          <a:p>
            <a:pPr marL="342900" lvl="0" indent="-228600">
              <a:lnSpc>
                <a:spcPct val="115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Evite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sorteos y encuestas.</a:t>
            </a:r>
          </a:p>
          <a:p>
            <a:pPr marL="342900" lvl="0" indent="-228600">
              <a:lnSpc>
                <a:spcPct val="115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 de ni responda a email basura (</a:t>
            </a:r>
            <a:r>
              <a:rPr lang="es-ES" sz="22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57312" y="838200"/>
            <a:ext cx="623887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Cuenta de Google para </a:t>
            </a:r>
            <a:r>
              <a:rPr lang="es-ES" sz="3600" b="1" i="0" u="none" strike="noStrike" cap="none" noProof="0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533400" y="1878725"/>
            <a:ext cx="8077200" cy="180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s-ES" sz="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necesita una cuenta para tener acceso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aplicaciones de Google (Apps) como </a:t>
            </a:r>
            <a:r>
              <a:rPr lang="es-ES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 lang="es-ES" sz="24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s-ES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el enlace abajo para tener acceso al sitio Web para crear 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cuenta de Google para </a:t>
            </a:r>
            <a:r>
              <a:rPr lang="es-ES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es-E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™.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412" y="4648200"/>
            <a:ext cx="4142700" cy="215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" name="Shape 92"/>
          <p:cNvSpPr txBox="1"/>
          <p:nvPr/>
        </p:nvSpPr>
        <p:spPr>
          <a:xfrm>
            <a:off x="1809775" y="3818900"/>
            <a:ext cx="533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Inglés: </a:t>
            </a:r>
            <a:r>
              <a:rPr lang="es-E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https://accounts.google.com/signup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goo.gl/U5hx6H</a:t>
            </a:r>
            <a:endParaRPr lang="en-US" sz="20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553883" y="685800"/>
            <a:ext cx="8021946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s-ES" sz="36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Opción de idioma de </a:t>
            </a:r>
            <a:r>
              <a:rPr lang="es-ES" sz="36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7394575" y="1600200"/>
            <a:ext cx="40163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9" name="Shape 9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16747" y="1684338"/>
            <a:ext cx="4847206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Inicie sesión en su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 lang="es-E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el botón de Configuración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</a:t>
            </a:r>
            <a:r>
              <a:rPr lang="es-ES" sz="18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/Configuración en el menú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Español</a:t>
            </a:r>
            <a:endParaRPr lang="es-E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077" y="2162559"/>
            <a:ext cx="723900" cy="3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5369" y="1824367"/>
            <a:ext cx="2538412" cy="221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773" y="3670432"/>
            <a:ext cx="5439740" cy="3035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5326602" y="2902998"/>
            <a:ext cx="921798" cy="60220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712">
            <a:off x="2780059" y="3329158"/>
            <a:ext cx="947737" cy="254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762000" y="788987"/>
            <a:ext cx="7619999" cy="887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Cómo moverse en </a:t>
            </a:r>
            <a:r>
              <a:rPr lang="es-ES" sz="3600" b="1" i="0" u="none" strike="noStrike" cap="none" noProof="0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r="-1193" b="45051"/>
          <a:stretch/>
        </p:blipFill>
        <p:spPr>
          <a:xfrm>
            <a:off x="442912" y="2689225"/>
            <a:ext cx="8167686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35000" y="1981200"/>
            <a:ext cx="7518399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Inbox     Sent Mail    Drafts   Compose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82637" y="5825627"/>
            <a:ext cx="6501032" cy="600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hlink"/>
              </a:buClr>
              <a:buSzPct val="25000"/>
            </a:pPr>
            <a:r>
              <a:rPr lang="en-US" sz="1800" dirty="0" smtClean="0">
                <a:hlinkClick r:id="rId4"/>
              </a:rPr>
              <a:t>Enlace de </a:t>
            </a:r>
            <a:r>
              <a:rPr lang="en-US" sz="1800" dirty="0" err="1" smtClean="0">
                <a:hlinkClick r:id="rId4"/>
              </a:rPr>
              <a:t>vido</a:t>
            </a:r>
            <a:r>
              <a:rPr lang="en-US" sz="1800" dirty="0" smtClean="0">
                <a:hlinkClick r:id="rId4"/>
              </a:rPr>
              <a:t> para -Gmail</a:t>
            </a:r>
            <a:r>
              <a:rPr lang="en-US" sz="1800" dirty="0">
                <a:hlinkClick r:id="rId4"/>
              </a:rPr>
              <a:t>: </a:t>
            </a:r>
            <a:r>
              <a:rPr lang="en-US" sz="1800" dirty="0" err="1">
                <a:hlinkClick r:id="rId4"/>
              </a:rPr>
              <a:t>cómo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bloquear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 smtClean="0">
                <a:hlinkClick r:id="rId4"/>
              </a:rPr>
              <a:t>mensajes</a:t>
            </a:r>
            <a:endParaRPr sz="18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30212" y="4338637"/>
            <a:ext cx="636587" cy="385761"/>
          </a:xfrm>
          <a:prstGeom prst="flowChartTerminator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945876" y="4337975"/>
            <a:ext cx="245122" cy="567299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124200" y="4800600"/>
            <a:ext cx="2086992" cy="809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Pulse en el mensaje para abrir y leer</a:t>
            </a:r>
            <a:endParaRPr lang="es-ES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42912" y="3657600"/>
            <a:ext cx="928686" cy="533399"/>
          </a:xfrm>
          <a:prstGeom prst="flowChartTerminator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09662" y="762000"/>
            <a:ext cx="71961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Cómo responder a un </a:t>
            </a:r>
            <a:r>
              <a:rPr lang="es-ES" sz="3600" b="1" i="0" u="none" strike="noStrike" cap="none" noProof="0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42529" y="2020094"/>
            <a:ext cx="8615039" cy="1942305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 el email al que desea responder.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la flecha para responder (</a:t>
            </a:r>
            <a:r>
              <a:rPr lang="es-ES" sz="2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reply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la esq. superior derecha.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automáticamente pone la dirección de email de la persona.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 su mensaje y pulse en </a:t>
            </a:r>
            <a:r>
              <a:rPr lang="es-ES" sz="22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</a:t>
            </a:r>
            <a:r>
              <a:rPr lang="es-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/enviar.</a:t>
            </a:r>
            <a:endParaRPr lang="es-E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Shape 126"/>
          <p:cNvGrpSpPr/>
          <p:nvPr/>
        </p:nvGrpSpPr>
        <p:grpSpPr>
          <a:xfrm>
            <a:off x="1447801" y="3662361"/>
            <a:ext cx="6629400" cy="3043237"/>
            <a:chOff x="2044699" y="3967655"/>
            <a:chExt cx="5172075" cy="2514599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4699" y="3967655"/>
              <a:ext cx="5172075" cy="251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6248400" y="4919662"/>
              <a:ext cx="685799" cy="414337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7776839" y="4687669"/>
            <a:ext cx="1189608" cy="646331"/>
          </a:xfrm>
          <a:prstGeom prst="rect">
            <a:avLst/>
          </a:prstGeom>
          <a:solidFill>
            <a:srgbClr val="E5B8B7"/>
          </a:solidFill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7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Flecha para Responder</a:t>
            </a:r>
            <a:endParaRPr lang="es-ES"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idx="4294967295"/>
          </p:nvPr>
        </p:nvSpPr>
        <p:spPr>
          <a:xfrm>
            <a:off x="685800" y="6858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3600" b="1" i="0" u="none" strike="noStrike" cap="none" noProof="0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Cómo redactar un email en </a:t>
            </a:r>
            <a:r>
              <a:rPr lang="es-ES" sz="3600" b="1" i="0" u="none" strike="noStrike" cap="none" noProof="0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endParaRPr lang="es-ES" sz="3600" b="1" i="0" u="none" strike="noStrike" cap="none" noProof="0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252404" y="2166151"/>
            <a:ext cx="4579398" cy="3701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Piense antes de enviar. Como cualquier material digital, los emails se pueden compartir muy fácilmente.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200" b="0" i="0" u="none" strike="noStrike" cap="none" noProof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14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Evite discutir asuntos emocionales por email.</a:t>
            </a:r>
          </a:p>
          <a:p>
            <a:pPr marL="34290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200" b="0" i="0" u="none" strike="noStrike" cap="none" noProof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14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Evite usar PURAS MAYÚSCULAS. Esto se interpreta como que está gritando.</a:t>
            </a:r>
            <a:endParaRPr lang="es-ES" sz="2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1550987" y="1662113"/>
            <a:ext cx="1649411" cy="1690687"/>
            <a:chOff x="1550987" y="1662113"/>
            <a:chExt cx="1649411" cy="1690687"/>
          </a:xfrm>
        </p:grpSpPr>
        <p:pic>
          <p:nvPicPr>
            <p:cNvPr id="137" name="Shape 137"/>
            <p:cNvPicPr preferRelativeResize="0"/>
            <p:nvPr/>
          </p:nvPicPr>
          <p:blipFill rotWithShape="1">
            <a:blip r:embed="rId3">
              <a:alphaModFix/>
            </a:blip>
            <a:srcRect t="22390"/>
            <a:stretch/>
          </p:blipFill>
          <p:spPr>
            <a:xfrm>
              <a:off x="1550987" y="1662113"/>
              <a:ext cx="1649411" cy="169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/>
            <p:nvPr/>
          </p:nvSpPr>
          <p:spPr>
            <a:xfrm>
              <a:off x="2889250" y="2144713"/>
              <a:ext cx="284162" cy="152399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Shape 13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762000" y="3962400"/>
            <a:ext cx="3533774" cy="1977409"/>
            <a:chOff x="762000" y="3962400"/>
            <a:chExt cx="3533774" cy="1977409"/>
          </a:xfrm>
        </p:grpSpPr>
        <p:pic>
          <p:nvPicPr>
            <p:cNvPr id="141" name="Shape 1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0" y="3962400"/>
              <a:ext cx="3533774" cy="1977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Shape 142"/>
            <p:cNvSpPr/>
            <p:nvPr/>
          </p:nvSpPr>
          <p:spPr>
            <a:xfrm>
              <a:off x="894090" y="5410200"/>
              <a:ext cx="484187" cy="255587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899076" y="5953125"/>
            <a:ext cx="244919" cy="396874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chemeClr val="bg1">
                    <a:lumMod val="65000"/>
                  </a:schemeClr>
                </a:solidFill>
              </a:rPr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2057400" y="533400"/>
            <a:ext cx="7086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noProof="0" dirty="0" smtClean="0"/>
              <a:t>Ayuda de </a:t>
            </a:r>
            <a:r>
              <a:rPr lang="es-ES" noProof="0" dirty="0" err="1" smtClean="0"/>
              <a:t>Gmail</a:t>
            </a:r>
            <a:endParaRPr lang="es-ES" noProof="0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75" y="2358099"/>
            <a:ext cx="3630325" cy="38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013440" y="6089500"/>
            <a:ext cx="2675674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goo.gl/88Wtks</a:t>
            </a:r>
            <a:endParaRPr lang="en-US" sz="1800" dirty="0" smtClean="0"/>
          </a:p>
          <a:p>
            <a:pPr lvl="0"/>
            <a:endParaRPr sz="1800"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450" y="2406724"/>
            <a:ext cx="3630325" cy="37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5431045" y="6089500"/>
            <a:ext cx="290970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https://goo.gl/2mRxuH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509</Words>
  <Application>Microsoft Office PowerPoint</Application>
  <PresentationFormat>On-screen Show (4:3)</PresentationFormat>
  <Paragraphs>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</vt:lpstr>
      <vt:lpstr>Merriweather Sans</vt:lpstr>
      <vt:lpstr>Calibri</vt:lpstr>
      <vt:lpstr>Cabin</vt:lpstr>
      <vt:lpstr>Geo</vt:lpstr>
      <vt:lpstr>Office Theme</vt:lpstr>
      <vt:lpstr>Email y Google Gmail</vt:lpstr>
      <vt:lpstr>PowerPoint Presentation</vt:lpstr>
      <vt:lpstr>Consejos de seguridad con email</vt:lpstr>
      <vt:lpstr>Cuenta de Google para Gmail</vt:lpstr>
      <vt:lpstr>Opción de idioma de Gmail</vt:lpstr>
      <vt:lpstr>Cómo moverse en Gmail</vt:lpstr>
      <vt:lpstr>Cómo responder a un Gmail</vt:lpstr>
      <vt:lpstr>Cómo redactar un email en Gmail</vt:lpstr>
      <vt:lpstr>Ayuda de Gmail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&amp; Google Gmail</dc:title>
  <dc:creator>Kling, Anne</dc:creator>
  <cp:lastModifiedBy>Fast, Juanita</cp:lastModifiedBy>
  <cp:revision>12</cp:revision>
  <dcterms:modified xsi:type="dcterms:W3CDTF">2016-03-16T21:13:09Z</dcterms:modified>
</cp:coreProperties>
</file>